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4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CA44D-C977-19A9-00EA-A2CEEFBD7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15412-0662-5B17-EAD9-A605F33A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B340F-2FA0-2D90-A14B-0CBE046E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EABE1-B084-7AB7-AFEB-2219213D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988C99-7BFD-825D-1CA7-15EB6441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64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939CE-32A0-D520-9F0C-44C558B6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D183DF-7F93-C058-3D16-EDB89D89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E60BBB-9F78-C807-5542-0AEDFC10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99311-61AE-A748-DB0F-8F894D1F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54C16-585E-FBA1-9310-253B5960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72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4F1855-F8FF-3486-5FC7-A48B3315D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ABC41C-2729-58E6-B82E-AE66921A1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DBB5F-DD4D-00E4-643A-1DE4A19D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50CF55-85A6-42D5-0F54-42FDBE0A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B2728-33AC-9A03-2442-A1CBA770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5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6A844-80FD-7B1E-3429-DE5FA4CF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19FB1-F968-3859-1E7B-5F9ED410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0B783-57D2-8AF4-FB7D-CCB37FA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54C61-48E2-F287-71B6-DACADC93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E238B8-3E4D-454F-FE29-F00DA55A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1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37CED-3539-E9F8-E198-ADD2EF57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118CA-9AF1-C63F-4C47-3FE5ACC1B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AFBF2-AC00-1C07-5773-E90A088F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AE2286-02B8-E330-7703-BCC19558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D6964-B863-4AD9-A92D-1195148C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36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19CF3-9BF4-8986-8B25-759A2922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64305-0749-6CB2-805B-DBA316104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A26840-FB8B-6683-DC1E-07A310F49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4CC4DF-6EBD-E9FC-E406-A3D59A25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6DFCAF-51E6-32D7-D92C-B732D197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5D3FB5-A305-C6F7-3DF8-A639C7DD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8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2FD40-32E3-40DF-93B8-D8748746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531D1-406E-710B-BCDF-E499DB758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627ACD-A00A-E4F5-C3E7-9C3091711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9FF520-860F-AEAE-6644-5A7B6F3C0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B2C03F-027C-6EC5-6A5A-B06DF82BB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9E42A7-0C0E-8A48-82EC-E420C675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399B7E-7587-B613-81DD-452A2020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18DF9B-D30F-C529-95A1-BA32F5E4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3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BBD9C-362D-5606-5A5E-7A2156E8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D8A87-B005-8D8C-7B4F-C379D83B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B282F1-72B4-525D-F05A-5EF7BF3D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B4043D-5235-94FE-F03F-826B7C96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0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75FA4F-C951-A703-12C6-5A4384E2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39676D-CC33-9B22-245B-799EF598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166CA8-F459-EEA9-C44F-4190590C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9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B2909-46F3-899B-F639-A0FBA99C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52B32-A2AA-3F6C-368D-7E8BAE56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6AF42-43AC-94B7-72B4-08CCA3DF8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FE6864-B386-6A0D-6B54-3FF5C1E5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2643CD-7B57-3AFC-9210-833F1C79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A8A5AF-0D4B-0B43-82AA-13994F51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61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E42B1-5071-818D-2EFE-3C0F07DF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D2D576F-71EE-8D5B-616F-F87413228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FF94B-1FF7-3204-98B9-F1B9F4170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118F7-A4B1-3769-7D4B-2311BF94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CE494A-DC0B-64B9-BE9C-E9507FFC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F37529-CD3E-0C0E-3F46-5322016C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5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9578FB-2ABA-37F1-D000-27A64127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C1562C-F927-B567-C8AF-0662B4229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A6133-4C89-B72E-2621-498B060FB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90E19-9899-4FA0-BB8B-AFE28E92AF81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61BC1F-3333-D2F6-CADD-F3C6C218F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09E52-FB8B-1408-80A5-003F765EA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63E77-194E-4744-B6F2-FE85146AE0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7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D2522E-1D38-D23B-6AE4-11B500FE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57" y="588405"/>
            <a:ext cx="745911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B3591C-D8B3-23CC-0713-63EE14A0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074"/>
            <a:ext cx="12192000" cy="40278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A44193-8D9C-73A2-38E4-61C5280DB4B1}"/>
              </a:ext>
            </a:extLst>
          </p:cNvPr>
          <p:cNvSpPr txBox="1"/>
          <p:nvPr/>
        </p:nvSpPr>
        <p:spPr>
          <a:xfrm>
            <a:off x="5953327" y="1415074"/>
            <a:ext cx="45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后面的任务切换都是在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中断执行</a:t>
            </a:r>
          </a:p>
        </p:txBody>
      </p:sp>
    </p:spTree>
    <p:extLst>
      <p:ext uri="{BB962C8B-B14F-4D97-AF65-F5344CB8AC3E}">
        <p14:creationId xmlns:p14="http://schemas.microsoft.com/office/powerpoint/2010/main" val="325295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FF4764-CB7E-95DE-75FB-E149A2BC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627"/>
            <a:ext cx="12192000" cy="59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4C8B32-1419-9A21-B409-75AD1B1F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395128"/>
            <a:ext cx="5715798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28B096-FCFC-3EEC-8A4F-2D529D8B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291409"/>
            <a:ext cx="10926700" cy="3458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F36F50-0746-2042-3161-9A75D279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48" y="1372712"/>
            <a:ext cx="3924848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432EBB-D5D1-2241-3BC7-B7B3B4D4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" y="94784"/>
            <a:ext cx="11736438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8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16E9E0-C183-F8A7-04EA-856AA732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318"/>
            <a:ext cx="6154009" cy="485842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BBA211F-9FC3-31B5-F19B-F3369330FB21}"/>
              </a:ext>
            </a:extLst>
          </p:cNvPr>
          <p:cNvCxnSpPr/>
          <p:nvPr/>
        </p:nvCxnSpPr>
        <p:spPr>
          <a:xfrm>
            <a:off x="573932" y="2402732"/>
            <a:ext cx="184825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2A7388C-2252-0584-7F3A-48F62222BADC}"/>
              </a:ext>
            </a:extLst>
          </p:cNvPr>
          <p:cNvCxnSpPr>
            <a:cxnSpLocks/>
          </p:cNvCxnSpPr>
          <p:nvPr/>
        </p:nvCxnSpPr>
        <p:spPr>
          <a:xfrm>
            <a:off x="666344" y="1838528"/>
            <a:ext cx="184825" cy="1250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3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69B2F0-9E34-DC65-2BB6-16D6C1FD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70"/>
            <a:ext cx="6906589" cy="49060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6612D2-06FF-495E-6891-0D9C2F80D3BA}"/>
              </a:ext>
            </a:extLst>
          </p:cNvPr>
          <p:cNvSpPr txBox="1"/>
          <p:nvPr/>
        </p:nvSpPr>
        <p:spPr>
          <a:xfrm>
            <a:off x="710119" y="291830"/>
            <a:ext cx="377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滴答定时器中断服务函数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89B4E1C-DA04-5368-5556-2DB7DF25C4E9}"/>
              </a:ext>
            </a:extLst>
          </p:cNvPr>
          <p:cNvCxnSpPr>
            <a:cxnSpLocks/>
          </p:cNvCxnSpPr>
          <p:nvPr/>
        </p:nvCxnSpPr>
        <p:spPr>
          <a:xfrm flipH="1">
            <a:off x="6614809" y="4649821"/>
            <a:ext cx="11867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166AE8E-D69E-B007-BF34-18D69FD36F73}"/>
              </a:ext>
            </a:extLst>
          </p:cNvPr>
          <p:cNvSpPr txBox="1"/>
          <p:nvPr/>
        </p:nvSpPr>
        <p:spPr>
          <a:xfrm>
            <a:off x="7947497" y="4465155"/>
            <a:ext cx="221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</p:txBody>
      </p:sp>
    </p:spTree>
    <p:extLst>
      <p:ext uri="{BB962C8B-B14F-4D97-AF65-F5344CB8AC3E}">
        <p14:creationId xmlns:p14="http://schemas.microsoft.com/office/powerpoint/2010/main" val="32234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A9C0A9-DC7D-D1A7-DB5B-846EF8E4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76"/>
            <a:ext cx="6011114" cy="28197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05D268-A2C5-8F6A-7ECE-F3BCC49F9E68}"/>
              </a:ext>
            </a:extLst>
          </p:cNvPr>
          <p:cNvSpPr txBox="1"/>
          <p:nvPr/>
        </p:nvSpPr>
        <p:spPr>
          <a:xfrm>
            <a:off x="457200" y="369651"/>
            <a:ext cx="377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函数触发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01B57A0-8C8B-B98D-1833-8255103805AF}"/>
              </a:ext>
            </a:extLst>
          </p:cNvPr>
          <p:cNvCxnSpPr/>
          <p:nvPr/>
        </p:nvCxnSpPr>
        <p:spPr>
          <a:xfrm flipH="1">
            <a:off x="5797685" y="1984443"/>
            <a:ext cx="1780162" cy="107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77F399-F0C8-15B3-41A4-B8A20B7A451B}"/>
              </a:ext>
            </a:extLst>
          </p:cNvPr>
          <p:cNvSpPr txBox="1"/>
          <p:nvPr/>
        </p:nvSpPr>
        <p:spPr>
          <a:xfrm>
            <a:off x="7908587" y="1581543"/>
            <a:ext cx="255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操作和滴答定时器中断里一样，将寄存器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ICSR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位写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触发中断</a:t>
            </a:r>
          </a:p>
        </p:txBody>
      </p:sp>
    </p:spTree>
    <p:extLst>
      <p:ext uri="{BB962C8B-B14F-4D97-AF65-F5344CB8AC3E}">
        <p14:creationId xmlns:p14="http://schemas.microsoft.com/office/powerpoint/2010/main" val="90999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D8000F-CC4A-3F19-D627-1AB304BA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" y="228153"/>
            <a:ext cx="7306695" cy="32008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95E442-7098-D789-1212-93984DC7667F}"/>
              </a:ext>
            </a:extLst>
          </p:cNvPr>
          <p:cNvSpPr txBox="1"/>
          <p:nvPr/>
        </p:nvSpPr>
        <p:spPr>
          <a:xfrm>
            <a:off x="398834" y="281129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C90B39-862D-7909-9926-434FBE477F98}"/>
              </a:ext>
            </a:extLst>
          </p:cNvPr>
          <p:cNvSpPr txBox="1"/>
          <p:nvPr/>
        </p:nvSpPr>
        <p:spPr>
          <a:xfrm>
            <a:off x="5778230" y="281129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C51465-B015-77E4-1171-CEEBF1F8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509338" cy="3390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DF3E42-8DB6-CA84-1C74-9F51393BEF72}"/>
              </a:ext>
            </a:extLst>
          </p:cNvPr>
          <p:cNvSpPr txBox="1"/>
          <p:nvPr/>
        </p:nvSpPr>
        <p:spPr>
          <a:xfrm>
            <a:off x="7003915" y="1240611"/>
            <a:ext cx="407588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中断前自动压栈用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PSP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，退出中断之后自动出栈也是用的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PSP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FC869-2AA4-DE3F-96A6-7A4DA63FD765}"/>
              </a:ext>
            </a:extLst>
          </p:cNvPr>
          <p:cNvCxnSpPr/>
          <p:nvPr/>
        </p:nvCxnSpPr>
        <p:spPr>
          <a:xfrm flipH="1">
            <a:off x="2636196" y="1653702"/>
            <a:ext cx="7529208" cy="2996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279B51E-5D8A-D852-138B-7804C97E5928}"/>
              </a:ext>
            </a:extLst>
          </p:cNvPr>
          <p:cNvCxnSpPr/>
          <p:nvPr/>
        </p:nvCxnSpPr>
        <p:spPr>
          <a:xfrm>
            <a:off x="165370" y="5447489"/>
            <a:ext cx="104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1DAFC3B-7612-7F8C-3D44-3CAE3AAFB3DC}"/>
              </a:ext>
            </a:extLst>
          </p:cNvPr>
          <p:cNvSpPr txBox="1"/>
          <p:nvPr/>
        </p:nvSpPr>
        <p:spPr>
          <a:xfrm>
            <a:off x="0" y="4756954"/>
            <a:ext cx="144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自动压栈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F754AB-6EEF-4241-EDE1-CD6C3B5846E5}"/>
              </a:ext>
            </a:extLst>
          </p:cNvPr>
          <p:cNvSpPr txBox="1"/>
          <p:nvPr/>
        </p:nvSpPr>
        <p:spPr>
          <a:xfrm>
            <a:off x="7416941" y="3180626"/>
            <a:ext cx="381324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压栈之后，栈顶指针保存在任务控制块中，恢复时通过控制块就能找到任务栈，就能恢复现场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598639-C8B7-4FF6-A03C-C68175627182}"/>
              </a:ext>
            </a:extLst>
          </p:cNvPr>
          <p:cNvSpPr txBox="1"/>
          <p:nvPr/>
        </p:nvSpPr>
        <p:spPr>
          <a:xfrm>
            <a:off x="7361818" y="5080119"/>
            <a:ext cx="4635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任务控制块</a:t>
            </a:r>
            <a:r>
              <a:rPr lang="zh-CN" altLang="en-US" b="1" dirty="0"/>
              <a:t>中取出</a:t>
            </a:r>
            <a:r>
              <a:rPr lang="zh-CN" altLang="en-US" b="1" dirty="0">
                <a:solidFill>
                  <a:srgbClr val="FF0000"/>
                </a:solidFill>
              </a:rPr>
              <a:t>第一个成员</a:t>
            </a:r>
            <a:r>
              <a:rPr lang="zh-CN" altLang="en-US" b="1" dirty="0"/>
              <a:t>，也就是</a:t>
            </a:r>
            <a:r>
              <a:rPr lang="zh-CN" altLang="en-US" b="1" dirty="0">
                <a:solidFill>
                  <a:srgbClr val="FF0000"/>
                </a:solidFill>
              </a:rPr>
              <a:t>栈顶指针</a:t>
            </a:r>
            <a:r>
              <a:rPr lang="zh-CN" altLang="en-US" b="1" dirty="0"/>
              <a:t>，然后将</a:t>
            </a:r>
            <a:r>
              <a:rPr lang="zh-CN" altLang="en-US" b="1" dirty="0">
                <a:solidFill>
                  <a:srgbClr val="FF0000"/>
                </a:solidFill>
              </a:rPr>
              <a:t>手动压栈完成之后的</a:t>
            </a:r>
            <a:r>
              <a:rPr lang="en-US" altLang="zh-CN" b="1" dirty="0">
                <a:solidFill>
                  <a:srgbClr val="FF0000"/>
                </a:solidFill>
              </a:rPr>
              <a:t>MSP</a:t>
            </a:r>
            <a:r>
              <a:rPr lang="zh-CN" altLang="en-US" b="1" dirty="0">
                <a:solidFill>
                  <a:srgbClr val="FF0000"/>
                </a:solidFill>
              </a:rPr>
              <a:t>指针</a:t>
            </a:r>
            <a:r>
              <a:rPr lang="zh-CN" altLang="en-US" b="1" dirty="0"/>
              <a:t>赋值给栈顶指针，这样栈顶指针就保存了现场的地址，</a:t>
            </a:r>
            <a:r>
              <a:rPr lang="zh-CN" altLang="en-US" b="1" dirty="0">
                <a:solidFill>
                  <a:srgbClr val="FF0000"/>
                </a:solidFill>
              </a:rPr>
              <a:t>恢复时</a:t>
            </a:r>
            <a:r>
              <a:rPr lang="zh-CN" altLang="en-US" b="1" dirty="0"/>
              <a:t>只需要从任务控制块</a:t>
            </a:r>
            <a:r>
              <a:rPr lang="zh-CN" altLang="en-US" b="1" dirty="0">
                <a:solidFill>
                  <a:srgbClr val="FF0000"/>
                </a:solidFill>
              </a:rPr>
              <a:t>找出栈顶指针</a:t>
            </a:r>
            <a:r>
              <a:rPr lang="zh-CN" altLang="en-US" b="1" dirty="0"/>
              <a:t>就能恢复现场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36732E2-3040-AFE7-D0C9-636556BB341C}"/>
              </a:ext>
            </a:extLst>
          </p:cNvPr>
          <p:cNvCxnSpPr/>
          <p:nvPr/>
        </p:nvCxnSpPr>
        <p:spPr>
          <a:xfrm flipH="1">
            <a:off x="2120630" y="5603132"/>
            <a:ext cx="7559002" cy="84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DA11021-33A8-DC98-C584-60203DDF29A5}"/>
              </a:ext>
            </a:extLst>
          </p:cNvPr>
          <p:cNvCxnSpPr/>
          <p:nvPr/>
        </p:nvCxnSpPr>
        <p:spPr>
          <a:xfrm>
            <a:off x="220493" y="6454302"/>
            <a:ext cx="1040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E2B142A-8B98-237E-B92D-98650F5E33B6}"/>
              </a:ext>
            </a:extLst>
          </p:cNvPr>
          <p:cNvSpPr txBox="1"/>
          <p:nvPr/>
        </p:nvSpPr>
        <p:spPr>
          <a:xfrm>
            <a:off x="55123" y="5763767"/>
            <a:ext cx="144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手动压栈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63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B57C5-72CE-26C9-A6B8-F23BCF90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955" cy="3982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0C1ADA-A1F2-CCC8-9663-58EDE7AE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097" y="0"/>
            <a:ext cx="5572903" cy="4420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9627AD-BC7E-78B7-0FDC-F62D62942D2B}"/>
              </a:ext>
            </a:extLst>
          </p:cNvPr>
          <p:cNvSpPr txBox="1"/>
          <p:nvPr/>
        </p:nvSpPr>
        <p:spPr>
          <a:xfrm>
            <a:off x="282102" y="4688732"/>
            <a:ext cx="386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中断服务函数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422682-242C-FAB4-EB44-ED8A24796B07}"/>
              </a:ext>
            </a:extLst>
          </p:cNvPr>
          <p:cNvSpPr txBox="1"/>
          <p:nvPr/>
        </p:nvSpPr>
        <p:spPr>
          <a:xfrm>
            <a:off x="2602742" y="1778641"/>
            <a:ext cx="276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自动出栈然后将出栈后地址（</a:t>
            </a:r>
            <a:r>
              <a:rPr lang="en-US" altLang="zh-CN" b="1" dirty="0">
                <a:solidFill>
                  <a:schemeClr val="bg1"/>
                </a:solidFill>
              </a:rPr>
              <a:t>PSP</a:t>
            </a:r>
            <a:r>
              <a:rPr lang="zh-CN" altLang="en-US" b="1" dirty="0">
                <a:solidFill>
                  <a:schemeClr val="bg1"/>
                </a:solidFill>
              </a:rPr>
              <a:t>）赋值给</a:t>
            </a:r>
            <a:r>
              <a:rPr lang="en-US" altLang="zh-CN" b="1" dirty="0">
                <a:solidFill>
                  <a:schemeClr val="bg1"/>
                </a:solidFill>
              </a:rPr>
              <a:t>MSP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3E7479-F9C7-365F-13A5-84FE921B3B8C}"/>
              </a:ext>
            </a:extLst>
          </p:cNvPr>
          <p:cNvSpPr txBox="1"/>
          <p:nvPr/>
        </p:nvSpPr>
        <p:spPr>
          <a:xfrm>
            <a:off x="2642246" y="2916834"/>
            <a:ext cx="276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R2</a:t>
            </a:r>
            <a:r>
              <a:rPr lang="zh-CN" altLang="en-US" b="1" dirty="0">
                <a:solidFill>
                  <a:schemeClr val="bg1"/>
                </a:solidFill>
              </a:rPr>
              <a:t>获得栈顶指针的地址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04B64E-CAF1-8672-4AD2-E16D34F938E3}"/>
              </a:ext>
            </a:extLst>
          </p:cNvPr>
          <p:cNvSpPr txBox="1"/>
          <p:nvPr/>
        </p:nvSpPr>
        <p:spPr>
          <a:xfrm>
            <a:off x="2705477" y="3335675"/>
            <a:ext cx="276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此时栈顶指针的地址就是压栈之后</a:t>
            </a:r>
            <a:r>
              <a:rPr lang="en-US" altLang="zh-CN" b="1" dirty="0">
                <a:solidFill>
                  <a:schemeClr val="bg1"/>
                </a:solidFill>
              </a:rPr>
              <a:t>MSP</a:t>
            </a:r>
            <a:r>
              <a:rPr lang="zh-CN" altLang="en-US" b="1" dirty="0">
                <a:solidFill>
                  <a:schemeClr val="bg1"/>
                </a:solidFill>
              </a:rPr>
              <a:t>的地址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3F8259A-11D2-AD8A-DC18-44ACBF8E4FBE}"/>
              </a:ext>
            </a:extLst>
          </p:cNvPr>
          <p:cNvCxnSpPr/>
          <p:nvPr/>
        </p:nvCxnSpPr>
        <p:spPr>
          <a:xfrm flipH="1">
            <a:off x="1955260" y="3764604"/>
            <a:ext cx="68698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3220ECD-9F0C-91C5-5615-E1BBE01DFD78}"/>
              </a:ext>
            </a:extLst>
          </p:cNvPr>
          <p:cNvCxnSpPr/>
          <p:nvPr/>
        </p:nvCxnSpPr>
        <p:spPr>
          <a:xfrm flipH="1">
            <a:off x="1955260" y="3101500"/>
            <a:ext cx="68698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F5095DD-8BBE-999A-2DBE-C4F0950F7159}"/>
              </a:ext>
            </a:extLst>
          </p:cNvPr>
          <p:cNvSpPr txBox="1"/>
          <p:nvPr/>
        </p:nvSpPr>
        <p:spPr>
          <a:xfrm>
            <a:off x="9816830" y="635391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关中断（</a:t>
            </a:r>
            <a:r>
              <a:rPr lang="en-US" altLang="zh-CN" b="1" dirty="0">
                <a:solidFill>
                  <a:schemeClr val="bg1"/>
                </a:solidFill>
              </a:rPr>
              <a:t>5-15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C71685-C7D6-FDAD-AFBC-95EA6E1BE9E7}"/>
              </a:ext>
            </a:extLst>
          </p:cNvPr>
          <p:cNvCxnSpPr>
            <a:cxnSpLocks/>
          </p:cNvCxnSpPr>
          <p:nvPr/>
        </p:nvCxnSpPr>
        <p:spPr>
          <a:xfrm flipH="1" flipV="1">
            <a:off x="8803532" y="643495"/>
            <a:ext cx="943583" cy="1765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77DC7F8-AAE8-70F8-0BC4-1CF2FF12E1D6}"/>
              </a:ext>
            </a:extLst>
          </p:cNvPr>
          <p:cNvSpPr txBox="1"/>
          <p:nvPr/>
        </p:nvSpPr>
        <p:spPr>
          <a:xfrm>
            <a:off x="10100553" y="1102112"/>
            <a:ext cx="222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寻找获取最高优先级的任务控制块（即将运行的任务）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3AFC0D-1E99-56CD-4EEE-8336BF408075}"/>
              </a:ext>
            </a:extLst>
          </p:cNvPr>
          <p:cNvSpPr txBox="1"/>
          <p:nvPr/>
        </p:nvSpPr>
        <p:spPr>
          <a:xfrm>
            <a:off x="10029217" y="2120630"/>
            <a:ext cx="203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开中断出栈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获取新任务的栈顶指针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手动出栈恢复</a:t>
            </a:r>
            <a:r>
              <a:rPr lang="en-US" altLang="zh-CN" b="1" dirty="0">
                <a:solidFill>
                  <a:schemeClr val="bg1"/>
                </a:solidFill>
              </a:rPr>
              <a:t>r4-r11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PSP</a:t>
            </a:r>
            <a:r>
              <a:rPr lang="zh-CN" altLang="en-US" b="1" dirty="0">
                <a:solidFill>
                  <a:schemeClr val="bg1"/>
                </a:solidFill>
              </a:rPr>
              <a:t>指向寄存器自动出栈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跳转执行任务函数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69B2B0D-8F74-655E-591D-818598E18D98}"/>
              </a:ext>
            </a:extLst>
          </p:cNvPr>
          <p:cNvCxnSpPr>
            <a:cxnSpLocks/>
          </p:cNvCxnSpPr>
          <p:nvPr/>
        </p:nvCxnSpPr>
        <p:spPr>
          <a:xfrm flipH="1">
            <a:off x="9345038" y="1264596"/>
            <a:ext cx="814604" cy="1106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BEEDD40-D1A8-1F87-D247-255B9DACB716}"/>
              </a:ext>
            </a:extLst>
          </p:cNvPr>
          <p:cNvCxnSpPr>
            <a:cxnSpLocks/>
          </p:cNvCxnSpPr>
          <p:nvPr/>
        </p:nvCxnSpPr>
        <p:spPr>
          <a:xfrm flipH="1">
            <a:off x="8481563" y="2639867"/>
            <a:ext cx="1618990" cy="1813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CB5F040-6DA5-7FD4-EA61-F446943FCEF2}"/>
              </a:ext>
            </a:extLst>
          </p:cNvPr>
          <p:cNvCxnSpPr>
            <a:cxnSpLocks/>
          </p:cNvCxnSpPr>
          <p:nvPr/>
        </p:nvCxnSpPr>
        <p:spPr>
          <a:xfrm flipH="1" flipV="1">
            <a:off x="8779212" y="1819810"/>
            <a:ext cx="1473741" cy="3902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CD5C839-37C0-2D03-CF58-8765542C42AC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9085156" y="3055712"/>
            <a:ext cx="944061" cy="2190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9995FB5-953F-387C-92E3-92DB936A2353}"/>
              </a:ext>
            </a:extLst>
          </p:cNvPr>
          <p:cNvCxnSpPr>
            <a:cxnSpLocks/>
          </p:cNvCxnSpPr>
          <p:nvPr/>
        </p:nvCxnSpPr>
        <p:spPr>
          <a:xfrm flipH="1" flipV="1">
            <a:off x="8307181" y="3304444"/>
            <a:ext cx="1722036" cy="4172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8758C52-ED21-CED5-97DB-9531A7DCD0A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741250" y="2077169"/>
            <a:ext cx="861492" cy="246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63E8EC6-844C-9D6B-D075-58B1674A66C8}"/>
              </a:ext>
            </a:extLst>
          </p:cNvPr>
          <p:cNvCxnSpPr>
            <a:cxnSpLocks/>
          </p:cNvCxnSpPr>
          <p:nvPr/>
        </p:nvCxnSpPr>
        <p:spPr>
          <a:xfrm flipH="1" flipV="1">
            <a:off x="7830766" y="3764604"/>
            <a:ext cx="2198451" cy="4907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B1C9C3-5546-312F-2E71-421A632B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552048"/>
            <a:ext cx="9745435" cy="57539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B32830-1292-16FF-D111-1C91BD9F2006}"/>
              </a:ext>
            </a:extLst>
          </p:cNvPr>
          <p:cNvSpPr txBox="1"/>
          <p:nvPr/>
        </p:nvSpPr>
        <p:spPr>
          <a:xfrm>
            <a:off x="6498077" y="749030"/>
            <a:ext cx="361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记住这个函数是开启任务调度器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D9AF1B0-FC28-CA38-E132-75E1B046998B}"/>
              </a:ext>
            </a:extLst>
          </p:cNvPr>
          <p:cNvCxnSpPr/>
          <p:nvPr/>
        </p:nvCxnSpPr>
        <p:spPr>
          <a:xfrm>
            <a:off x="612843" y="4221804"/>
            <a:ext cx="1011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2B7693-4A64-481B-D4B2-18C749AF8840}"/>
              </a:ext>
            </a:extLst>
          </p:cNvPr>
          <p:cNvCxnSpPr/>
          <p:nvPr/>
        </p:nvCxnSpPr>
        <p:spPr>
          <a:xfrm>
            <a:off x="612843" y="5914417"/>
            <a:ext cx="1011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CED840A-CD8D-50CD-716E-BCB44FB94BD5}"/>
              </a:ext>
            </a:extLst>
          </p:cNvPr>
          <p:cNvSpPr txBox="1"/>
          <p:nvPr/>
        </p:nvSpPr>
        <p:spPr>
          <a:xfrm>
            <a:off x="4873558" y="5729751"/>
            <a:ext cx="221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开启调度器</a:t>
            </a:r>
          </a:p>
        </p:txBody>
      </p:sp>
    </p:spTree>
    <p:extLst>
      <p:ext uri="{BB962C8B-B14F-4D97-AF65-F5344CB8AC3E}">
        <p14:creationId xmlns:p14="http://schemas.microsoft.com/office/powerpoint/2010/main" val="1560651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2EEF67-CAC5-1937-9619-8300B52B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72" y="1374666"/>
            <a:ext cx="8592749" cy="39724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04A1B-D9E8-6A3F-2290-CF8CD1E61AAC}"/>
              </a:ext>
            </a:extLst>
          </p:cNvPr>
          <p:cNvSpPr txBox="1"/>
          <p:nvPr/>
        </p:nvSpPr>
        <p:spPr>
          <a:xfrm>
            <a:off x="1867711" y="680298"/>
            <a:ext cx="34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获取到任务中最高优先级的指令</a:t>
            </a:r>
          </a:p>
        </p:txBody>
      </p:sp>
    </p:spTree>
    <p:extLst>
      <p:ext uri="{BB962C8B-B14F-4D97-AF65-F5344CB8AC3E}">
        <p14:creationId xmlns:p14="http://schemas.microsoft.com/office/powerpoint/2010/main" val="380602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982C59-3B28-4A91-6872-33CA0554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566338"/>
            <a:ext cx="9183382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3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504E86-5CEF-CD17-F8DA-2EA13EE4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685417"/>
            <a:ext cx="11822175" cy="5487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4382B9-C229-04D7-B189-18010298CD88}"/>
              </a:ext>
            </a:extLst>
          </p:cNvPr>
          <p:cNvSpPr txBox="1"/>
          <p:nvPr/>
        </p:nvSpPr>
        <p:spPr>
          <a:xfrm>
            <a:off x="7490301" y="3842424"/>
            <a:ext cx="47016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的寄存器值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就是执行任务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，任务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的寄存器值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创建任务时的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任务堆栈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441F72-7207-4B63-2674-F2C574F4E023}"/>
              </a:ext>
            </a:extLst>
          </p:cNvPr>
          <p:cNvSpPr txBox="1"/>
          <p:nvPr/>
        </p:nvSpPr>
        <p:spPr>
          <a:xfrm>
            <a:off x="807396" y="226295"/>
            <a:ext cx="626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在开启调度器的函数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xPortStartScheduler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里面</a:t>
            </a:r>
          </a:p>
        </p:txBody>
      </p:sp>
    </p:spTree>
    <p:extLst>
      <p:ext uri="{BB962C8B-B14F-4D97-AF65-F5344CB8AC3E}">
        <p14:creationId xmlns:p14="http://schemas.microsoft.com/office/powerpoint/2010/main" val="38594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06E25B-4484-25AC-7441-B32191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11" y="0"/>
            <a:ext cx="886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5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F91E58-0AF3-3A1B-10A6-91233314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63" y="0"/>
            <a:ext cx="8345065" cy="33627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942190-268A-557A-3597-5D3A08DB9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9" y="3542837"/>
            <a:ext cx="8621328" cy="3315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AA1C46-EA5B-2C43-C16F-62223C0C44C3}"/>
              </a:ext>
            </a:extLst>
          </p:cNvPr>
          <p:cNvSpPr txBox="1"/>
          <p:nvPr/>
        </p:nvSpPr>
        <p:spPr>
          <a:xfrm>
            <a:off x="204281" y="4990289"/>
            <a:ext cx="81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AE6B1B-D6EA-70FD-506E-3FED1691CECF}"/>
              </a:ext>
            </a:extLst>
          </p:cNvPr>
          <p:cNvSpPr txBox="1"/>
          <p:nvPr/>
        </p:nvSpPr>
        <p:spPr>
          <a:xfrm>
            <a:off x="204280" y="5856051"/>
            <a:ext cx="81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中断以外使用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7BCD41-5480-6791-38F5-0C4597FD26BA}"/>
              </a:ext>
            </a:extLst>
          </p:cNvPr>
          <p:cNvCxnSpPr/>
          <p:nvPr/>
        </p:nvCxnSpPr>
        <p:spPr>
          <a:xfrm>
            <a:off x="902063" y="5313454"/>
            <a:ext cx="469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A709D7B-B098-86ED-B347-99D52174159D}"/>
              </a:ext>
            </a:extLst>
          </p:cNvPr>
          <p:cNvCxnSpPr/>
          <p:nvPr/>
        </p:nvCxnSpPr>
        <p:spPr>
          <a:xfrm>
            <a:off x="902062" y="6271230"/>
            <a:ext cx="469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69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3D93AE-E5F1-51B5-D163-CC674A1C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21910" cy="498227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B757604-35DD-056E-1FBB-95A3277B7AEA}"/>
              </a:ext>
            </a:extLst>
          </p:cNvPr>
          <p:cNvCxnSpPr/>
          <p:nvPr/>
        </p:nvCxnSpPr>
        <p:spPr>
          <a:xfrm>
            <a:off x="1040859" y="4889003"/>
            <a:ext cx="81128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1E30800-13DA-218B-DCE8-F8A7F027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35" y="4982270"/>
            <a:ext cx="3820058" cy="17147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6BB8F9-C3B2-30FA-C64C-B6B9DE56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48954"/>
            <a:ext cx="352474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962F6A-D52E-D499-8B70-2A76A58E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285"/>
            <a:ext cx="5296639" cy="54014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24FFD2-8FEB-81D5-E6B2-8DE5A97DE680}"/>
              </a:ext>
            </a:extLst>
          </p:cNvPr>
          <p:cNvSpPr txBox="1"/>
          <p:nvPr/>
        </p:nvSpPr>
        <p:spPr>
          <a:xfrm>
            <a:off x="5843079" y="728285"/>
            <a:ext cx="511026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启动第一个任务函数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在开启任务调度器的函数里执行的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这段代码由汇编编写的</a:t>
            </a:r>
          </a:p>
        </p:txBody>
      </p:sp>
    </p:spTree>
    <p:extLst>
      <p:ext uri="{BB962C8B-B14F-4D97-AF65-F5344CB8AC3E}">
        <p14:creationId xmlns:p14="http://schemas.microsoft.com/office/powerpoint/2010/main" val="62891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A300B7-9777-FAFA-3C03-4340C77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70"/>
            <a:ext cx="7097115" cy="62778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D772E2-121D-0A5A-35A0-472B4F0CD28C}"/>
              </a:ext>
            </a:extLst>
          </p:cNvPr>
          <p:cNvSpPr txBox="1"/>
          <p:nvPr/>
        </p:nvSpPr>
        <p:spPr>
          <a:xfrm>
            <a:off x="3077184" y="183070"/>
            <a:ext cx="327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字节对齐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3A440D-A589-91D5-70BF-0A7B9D356B53}"/>
              </a:ext>
            </a:extLst>
          </p:cNvPr>
          <p:cNvSpPr txBox="1"/>
          <p:nvPr/>
        </p:nvSpPr>
        <p:spPr>
          <a:xfrm>
            <a:off x="5194570" y="856034"/>
            <a:ext cx="302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获取向量表寄存器的地址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21528-35C4-E77E-D006-137A38A6B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40" y="0"/>
            <a:ext cx="4182059" cy="22863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D7D603-8FEB-6EE9-5276-568592FB900D}"/>
              </a:ext>
            </a:extLst>
          </p:cNvPr>
          <p:cNvSpPr txBox="1"/>
          <p:nvPr/>
        </p:nvSpPr>
        <p:spPr>
          <a:xfrm>
            <a:off x="4264376" y="2367569"/>
            <a:ext cx="418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上面获取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的初始值，赋值给现在的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栈顶指针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），相当于复位了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51CD2-7E8A-6120-87BE-F75199A72DE8}"/>
              </a:ext>
            </a:extLst>
          </p:cNvPr>
          <p:cNvSpPr txBox="1"/>
          <p:nvPr/>
        </p:nvSpPr>
        <p:spPr>
          <a:xfrm>
            <a:off x="6617635" y="332199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之前打开任务调度之后，中断被屏蔽掉了，这里重新打开中断</a:t>
            </a:r>
          </a:p>
        </p:txBody>
      </p:sp>
    </p:spTree>
    <p:extLst>
      <p:ext uri="{BB962C8B-B14F-4D97-AF65-F5344CB8AC3E}">
        <p14:creationId xmlns:p14="http://schemas.microsoft.com/office/powerpoint/2010/main" val="288359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B8E3A84-3445-CD49-92D7-245A6792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394" y="0"/>
            <a:ext cx="5639606" cy="54855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BFD643-7466-A3F8-194A-161A5CC45E38}"/>
              </a:ext>
            </a:extLst>
          </p:cNvPr>
          <p:cNvSpPr txBox="1"/>
          <p:nvPr/>
        </p:nvSpPr>
        <p:spPr>
          <a:xfrm>
            <a:off x="4481612" y="1359659"/>
            <a:ext cx="2071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r4-r11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寄存器的值手动出栈（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idmia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出栈汇编指令）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使能所有中断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退出中断，使用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指针，并跳转到该任务函数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根据任务函数地址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8776C-66B9-35C7-1E91-1A5B9C322D9E}"/>
              </a:ext>
            </a:extLst>
          </p:cNvPr>
          <p:cNvSpPr txBox="1"/>
          <p:nvPr/>
        </p:nvSpPr>
        <p:spPr>
          <a:xfrm>
            <a:off x="9372197" y="5571418"/>
            <a:ext cx="21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在任务堆栈中出栈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5C81FE-9210-D6C2-39DD-B5379FD43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58" y="6026650"/>
            <a:ext cx="3848637" cy="6763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465484-C444-EF5B-9C9D-DA9DAD98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21981"/>
            <a:ext cx="4482014" cy="263601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234D1E3-4E17-7DC3-2658-5CC8B4BC4A86}"/>
              </a:ext>
            </a:extLst>
          </p:cNvPr>
          <p:cNvCxnSpPr/>
          <p:nvPr/>
        </p:nvCxnSpPr>
        <p:spPr>
          <a:xfrm flipV="1">
            <a:off x="2373549" y="5311302"/>
            <a:ext cx="1196502" cy="629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F2BC589-5673-B435-52AE-9E8D6F3CEC0F}"/>
              </a:ext>
            </a:extLst>
          </p:cNvPr>
          <p:cNvSpPr txBox="1"/>
          <p:nvPr/>
        </p:nvSpPr>
        <p:spPr>
          <a:xfrm>
            <a:off x="3570051" y="5164231"/>
            <a:ext cx="9119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86543DE-F915-4E9D-423D-425744E17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5" y="395357"/>
            <a:ext cx="4344006" cy="3781953"/>
          </a:xfrm>
          <a:prstGeom prst="rect">
            <a:avLst/>
          </a:prstGeom>
        </p:spPr>
      </p:pic>
      <p:sp>
        <p:nvSpPr>
          <p:cNvPr id="18" name="右大括号 17">
            <a:extLst>
              <a:ext uri="{FF2B5EF4-FFF2-40B4-BE49-F238E27FC236}">
                <a16:creationId xmlns:a16="http://schemas.microsoft.com/office/drawing/2014/main" id="{CE66BE75-2608-87E5-40ED-EECEA2109C6F}"/>
              </a:ext>
            </a:extLst>
          </p:cNvPr>
          <p:cNvSpPr/>
          <p:nvPr/>
        </p:nvSpPr>
        <p:spPr>
          <a:xfrm>
            <a:off x="2241008" y="2908570"/>
            <a:ext cx="395188" cy="3961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5082DECF-8B54-1459-BCEE-AD3A8F120F99}"/>
              </a:ext>
            </a:extLst>
          </p:cNvPr>
          <p:cNvSpPr/>
          <p:nvPr/>
        </p:nvSpPr>
        <p:spPr>
          <a:xfrm>
            <a:off x="2241008" y="3367195"/>
            <a:ext cx="395188" cy="3961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C5F5778-42E9-769B-B49C-BCCEC306C268}"/>
              </a:ext>
            </a:extLst>
          </p:cNvPr>
          <p:cNvCxnSpPr>
            <a:cxnSpLocks/>
          </p:cNvCxnSpPr>
          <p:nvPr/>
        </p:nvCxnSpPr>
        <p:spPr>
          <a:xfrm flipV="1">
            <a:off x="2636196" y="2992044"/>
            <a:ext cx="1958099" cy="114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2D5EB8-73A0-C984-DD8E-6E1A06F5FA1C}"/>
              </a:ext>
            </a:extLst>
          </p:cNvPr>
          <p:cNvCxnSpPr>
            <a:cxnSpLocks/>
          </p:cNvCxnSpPr>
          <p:nvPr/>
        </p:nvCxnSpPr>
        <p:spPr>
          <a:xfrm>
            <a:off x="2647343" y="3577776"/>
            <a:ext cx="1912651" cy="13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D72622F-92AA-05A8-08E7-16B3E354675E}"/>
              </a:ext>
            </a:extLst>
          </p:cNvPr>
          <p:cNvCxnSpPr>
            <a:cxnSpLocks/>
          </p:cNvCxnSpPr>
          <p:nvPr/>
        </p:nvCxnSpPr>
        <p:spPr>
          <a:xfrm flipV="1">
            <a:off x="2523513" y="2063655"/>
            <a:ext cx="2225745" cy="245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868901D-CE12-2A12-41B4-8AA178DD5004}"/>
              </a:ext>
            </a:extLst>
          </p:cNvPr>
          <p:cNvCxnSpPr>
            <a:cxnSpLocks/>
          </p:cNvCxnSpPr>
          <p:nvPr/>
        </p:nvCxnSpPr>
        <p:spPr>
          <a:xfrm flipV="1">
            <a:off x="6425443" y="727423"/>
            <a:ext cx="2922268" cy="3557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13C0068-F36E-2998-F0DB-6700A215752A}"/>
              </a:ext>
            </a:extLst>
          </p:cNvPr>
          <p:cNvSpPr txBox="1"/>
          <p:nvPr/>
        </p:nvSpPr>
        <p:spPr>
          <a:xfrm>
            <a:off x="0" y="0"/>
            <a:ext cx="714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中断服务函数，将任务的数据恢复到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跳转到任务函数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22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430</Words>
  <Application>Microsoft Office PowerPoint</Application>
  <PresentationFormat>宽屏</PresentationFormat>
  <Paragraphs>48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86</cp:revision>
  <dcterms:created xsi:type="dcterms:W3CDTF">2023-04-08T03:07:40Z</dcterms:created>
  <dcterms:modified xsi:type="dcterms:W3CDTF">2023-04-10T05:18:00Z</dcterms:modified>
</cp:coreProperties>
</file>